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0323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093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Your First Pipeline</a:t>
            </a:r>
            <a:endParaRPr lang="en-US" sz="1750" dirty="0"/>
          </a:p>
        </p:txBody>
      </p:sp>
      <p:sp>
        <p:nvSpPr>
          <p:cNvPr id="3" name="Shape 1"/>
          <p:cNvSpPr/>
          <p:nvPr/>
        </p:nvSpPr>
        <p:spPr>
          <a:xfrm>
            <a:off x="793790" y="434435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4351973"/>
            <a:ext cx="347663" cy="3476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70040" y="4327446"/>
            <a:ext cx="257794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Vishwanath MS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724972"/>
            <a:ext cx="933747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Building Your First Pipeline: Overview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4494" y="1771174"/>
            <a:ext cx="13201412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CI/CD pipeline is an automated sequence of steps in software development, from code changes to deployment. It streamlines the delivery process, ensuring efficient, rapid, and reliable software releases.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94" y="2654141"/>
            <a:ext cx="4400431" cy="8165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18567" y="36747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18567" y="4115991"/>
            <a:ext cx="399228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 write and commit code to a version control system.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25" y="2654141"/>
            <a:ext cx="4400431" cy="8165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18998" y="36747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318998" y="4115991"/>
            <a:ext cx="399228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tests run to verify functionality, performance, and security.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5356" y="2654141"/>
            <a:ext cx="4400431" cy="81653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9429" y="367474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719429" y="4115991"/>
            <a:ext cx="399228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Validated code is automatically released to production environments.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14494" y="5203031"/>
            <a:ext cx="132014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entire pipeline is defined in a configuration file, typically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14494" y="5759291"/>
            <a:ext cx="13201412" cy="632698"/>
          </a:xfrm>
          <a:prstGeom prst="roundRect">
            <a:avLst>
              <a:gd name="adj" fmla="val 13552"/>
            </a:avLst>
          </a:prstGeom>
          <a:solidFill>
            <a:srgbClr val="F2F2F2"/>
          </a:solidFill>
          <a:ln/>
        </p:spPr>
      </p:sp>
      <p:sp>
        <p:nvSpPr>
          <p:cNvPr id="15" name="Shape 10"/>
          <p:cNvSpPr/>
          <p:nvPr/>
        </p:nvSpPr>
        <p:spPr>
          <a:xfrm>
            <a:off x="704374" y="5759291"/>
            <a:ext cx="13221653" cy="632698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</p:sp>
      <p:sp>
        <p:nvSpPr>
          <p:cNvPr id="16" name="Text 11"/>
          <p:cNvSpPr/>
          <p:nvPr/>
        </p:nvSpPr>
        <p:spPr>
          <a:xfrm>
            <a:off x="908447" y="5912287"/>
            <a:ext cx="1281350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.gitlab-ci.yml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14494" y="6621542"/>
            <a:ext cx="132014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GitLab CI/CD.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14494" y="7177802"/>
            <a:ext cx="132014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67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420" y="3021806"/>
            <a:ext cx="6159579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Anatomy of .gitlab-ci.yml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3420" y="3938111"/>
            <a:ext cx="132435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entire CI/CD pipeline's structure and behavior are defined in a single </a:t>
            </a: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.gitlab-ci.yml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file, located at the project root.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3420" y="4477941"/>
            <a:ext cx="6522720" cy="1504236"/>
          </a:xfrm>
          <a:prstGeom prst="roundRect">
            <a:avLst>
              <a:gd name="adj" fmla="val 729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70560" y="4477941"/>
            <a:ext cx="91440" cy="1504236"/>
          </a:xfrm>
          <a:prstGeom prst="roundRect">
            <a:avLst>
              <a:gd name="adj" fmla="val 91010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982980" y="4698921"/>
            <a:ext cx="247673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YAML Format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82980" y="5127308"/>
            <a:ext cx="601218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human-readable data serialization language that controls the entire pipeline.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260" y="4477941"/>
            <a:ext cx="6522720" cy="1504236"/>
          </a:xfrm>
          <a:prstGeom prst="roundRect">
            <a:avLst>
              <a:gd name="adj" fmla="val 729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1400" y="4477941"/>
            <a:ext cx="91440" cy="1504236"/>
          </a:xfrm>
          <a:prstGeom prst="roundRect">
            <a:avLst>
              <a:gd name="adj" fmla="val 91010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7703820" y="4698921"/>
            <a:ext cx="247673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Stages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703820" y="5127308"/>
            <a:ext cx="601218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the sequential phases of the pipeline, like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93420" y="6180296"/>
            <a:ext cx="6522720" cy="1504236"/>
          </a:xfrm>
          <a:prstGeom prst="roundRect">
            <a:avLst>
              <a:gd name="adj" fmla="val 729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70560" y="6180296"/>
            <a:ext cx="91440" cy="1504236"/>
          </a:xfrm>
          <a:prstGeom prst="roundRect">
            <a:avLst>
              <a:gd name="adj" fmla="val 91010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982980" y="6401276"/>
            <a:ext cx="247673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Jobs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82980" y="6829663"/>
            <a:ext cx="601218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Specific tasks that belong to stages and define what commands to run.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4260" y="6180296"/>
            <a:ext cx="6522720" cy="1504236"/>
          </a:xfrm>
          <a:prstGeom prst="roundRect">
            <a:avLst>
              <a:gd name="adj" fmla="val 729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91400" y="6180296"/>
            <a:ext cx="91440" cy="1504236"/>
          </a:xfrm>
          <a:prstGeom prst="roundRect">
            <a:avLst>
              <a:gd name="adj" fmla="val 91010"/>
            </a:avLst>
          </a:prstGeom>
          <a:solidFill>
            <a:srgbClr val="4950BC"/>
          </a:solidFill>
          <a:ln/>
        </p:spPr>
      </p:sp>
      <p:sp>
        <p:nvSpPr>
          <p:cNvPr id="19" name="Text 16"/>
          <p:cNvSpPr/>
          <p:nvPr/>
        </p:nvSpPr>
        <p:spPr>
          <a:xfrm>
            <a:off x="7703820" y="6401276"/>
            <a:ext cx="247673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Scripts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703820" y="6829663"/>
            <a:ext cx="601218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actual commands executed by each job, specified within the job's definition.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7447" y="415290"/>
            <a:ext cx="8172807" cy="471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Defining Your Pipeline: Stages, Jobs, Scripts</a:t>
            </a:r>
            <a:endParaRPr lang="en-US" sz="2950" dirty="0"/>
          </a:p>
        </p:txBody>
      </p:sp>
      <p:sp>
        <p:nvSpPr>
          <p:cNvPr id="9" name="Shape 7"/>
          <p:cNvSpPr/>
          <p:nvPr/>
        </p:nvSpPr>
        <p:spPr>
          <a:xfrm>
            <a:off x="5898769" y="995601"/>
            <a:ext cx="7634350" cy="6911270"/>
          </a:xfrm>
          <a:prstGeom prst="roundRect">
            <a:avLst>
              <a:gd name="adj" fmla="val 470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6049383" y="1028427"/>
            <a:ext cx="6730701" cy="6437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stages: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- build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- test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- deploy</a:t>
            </a:r>
          </a:p>
          <a:p>
            <a:pPr>
              <a:lnSpc>
                <a:spcPts val="1850"/>
              </a:lnSpc>
            </a:pPr>
            <a:endParaRPr lang="en-US" sz="2000" dirty="0">
              <a:solidFill>
                <a:srgbClr val="272525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build-job: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stage: build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script: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- echo "Building the application"</a:t>
            </a:r>
          </a:p>
          <a:p>
            <a:pPr>
              <a:lnSpc>
                <a:spcPts val="1850"/>
              </a:lnSpc>
            </a:pPr>
            <a:endParaRPr lang="en-US" sz="2000" dirty="0">
              <a:solidFill>
                <a:srgbClr val="272525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test-job: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stage: test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script: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- echo "Running tests"</a:t>
            </a:r>
          </a:p>
          <a:p>
            <a:pPr>
              <a:lnSpc>
                <a:spcPts val="1850"/>
              </a:lnSpc>
            </a:pPr>
            <a:endParaRPr lang="en-US" sz="2000" dirty="0">
              <a:solidFill>
                <a:srgbClr val="272525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deploy-job: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stage: deploy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script:</a:t>
            </a:r>
          </a:p>
          <a:p>
            <a:pPr>
              <a:lnSpc>
                <a:spcPts val="1850"/>
              </a:lnSpc>
            </a:pPr>
            <a:r>
              <a:rPr lang="en-US" sz="20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- echo "Deploying application"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F98259-7AAD-B063-4D70-F4563BF7336C}"/>
              </a:ext>
            </a:extLst>
          </p:cNvPr>
          <p:cNvSpPr txBox="1"/>
          <p:nvPr/>
        </p:nvSpPr>
        <p:spPr>
          <a:xfrm>
            <a:off x="527447" y="1343456"/>
            <a:ext cx="5292440" cy="599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structure of your pipeline is defined by three key sections: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C00B9-1869-CF0F-55A5-51AB3982FF09}"/>
              </a:ext>
            </a:extLst>
          </p:cNvPr>
          <p:cNvSpPr txBox="1"/>
          <p:nvPr/>
        </p:nvSpPr>
        <p:spPr>
          <a:xfrm>
            <a:off x="527447" y="2278856"/>
            <a:ext cx="506652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Stages: Define the sequential phases of your pipeline (e.g., build, test, deploy).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Jobs: Named sections representing specific tasks executed within a chosen stage.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Script: Contains the actual commands that a job runs.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DDB81F-60A1-69B8-B174-4A399807F2A0}"/>
              </a:ext>
            </a:extLst>
          </p:cNvPr>
          <p:cNvSpPr txBox="1"/>
          <p:nvPr/>
        </p:nvSpPr>
        <p:spPr>
          <a:xfrm>
            <a:off x="527447" y="5582617"/>
            <a:ext cx="5066529" cy="656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Here’s an example showing how these components work together: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22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997" y="3213973"/>
            <a:ext cx="8295561" cy="658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Defining Stages – Best Practices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6997" y="4187785"/>
            <a:ext cx="1315640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how stages operate is crucial for designing efficient and reliable CI/CD pipelines. Here are key principles: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6997" y="5077301"/>
            <a:ext cx="4245054" cy="2570440"/>
          </a:xfrm>
          <a:prstGeom prst="roundRect">
            <a:avLst>
              <a:gd name="adj" fmla="val 4269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736997" y="5054441"/>
            <a:ext cx="4245054" cy="91440"/>
          </a:xfrm>
          <a:prstGeom prst="roundRect">
            <a:avLst>
              <a:gd name="adj" fmla="val 96724"/>
            </a:avLst>
          </a:prstGeom>
          <a:solidFill>
            <a:srgbClr val="4950BC"/>
          </a:solidFill>
          <a:ln/>
        </p:spPr>
      </p:sp>
      <p:sp>
        <p:nvSpPr>
          <p:cNvPr id="7" name="Shape 4"/>
          <p:cNvSpPr/>
          <p:nvPr/>
        </p:nvSpPr>
        <p:spPr>
          <a:xfrm>
            <a:off x="2543711" y="4761548"/>
            <a:ext cx="631627" cy="631627"/>
          </a:xfrm>
          <a:prstGeom prst="roundRect">
            <a:avLst>
              <a:gd name="adj" fmla="val 144769"/>
            </a:avLst>
          </a:prstGeom>
          <a:solidFill>
            <a:srgbClr val="4950BC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139" y="4919424"/>
            <a:ext cx="252651" cy="31575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0359" y="5603677"/>
            <a:ext cx="263223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Common Stages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970359" y="6058972"/>
            <a:ext cx="3778329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standard stage names like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lint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clarity and consistency across projects.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5192554" y="5077301"/>
            <a:ext cx="4245173" cy="2570440"/>
          </a:xfrm>
          <a:prstGeom prst="roundRect">
            <a:avLst>
              <a:gd name="adj" fmla="val 4269"/>
            </a:avLst>
          </a:prstGeom>
          <a:solidFill>
            <a:srgbClr val="FFFFFF"/>
          </a:solidFill>
          <a:ln/>
        </p:spPr>
      </p:sp>
      <p:sp>
        <p:nvSpPr>
          <p:cNvPr id="12" name="Shape 8"/>
          <p:cNvSpPr/>
          <p:nvPr/>
        </p:nvSpPr>
        <p:spPr>
          <a:xfrm>
            <a:off x="5192554" y="5054441"/>
            <a:ext cx="4245173" cy="91440"/>
          </a:xfrm>
          <a:prstGeom prst="roundRect">
            <a:avLst>
              <a:gd name="adj" fmla="val 96724"/>
            </a:avLst>
          </a:prstGeom>
          <a:solidFill>
            <a:srgbClr val="4950BC"/>
          </a:solidFill>
          <a:ln/>
        </p:spPr>
      </p:sp>
      <p:sp>
        <p:nvSpPr>
          <p:cNvPr id="13" name="Shape 9"/>
          <p:cNvSpPr/>
          <p:nvPr/>
        </p:nvSpPr>
        <p:spPr>
          <a:xfrm>
            <a:off x="6999268" y="4761548"/>
            <a:ext cx="631627" cy="631627"/>
          </a:xfrm>
          <a:prstGeom prst="roundRect">
            <a:avLst>
              <a:gd name="adj" fmla="val 144769"/>
            </a:avLst>
          </a:prstGeom>
          <a:solidFill>
            <a:srgbClr val="4950BC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696" y="4950976"/>
            <a:ext cx="252651" cy="25265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425916" y="5603677"/>
            <a:ext cx="263223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Sequential Flow</a:t>
            </a:r>
            <a:endParaRPr lang="en-US" sz="2050" dirty="0"/>
          </a:p>
        </p:txBody>
      </p:sp>
      <p:sp>
        <p:nvSpPr>
          <p:cNvPr id="16" name="Text 11"/>
          <p:cNvSpPr/>
          <p:nvPr/>
        </p:nvSpPr>
        <p:spPr>
          <a:xfrm>
            <a:off x="5425916" y="6058972"/>
            <a:ext cx="3778448" cy="1355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Stages execute in a defined order, from top to bottom as listed in your </a:t>
            </a:r>
            <a:r>
              <a:rPr lang="en-US" sz="16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.gitlab-ci.yml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ensuring logical progression.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9648230" y="5077301"/>
            <a:ext cx="4245173" cy="2570440"/>
          </a:xfrm>
          <a:prstGeom prst="roundRect">
            <a:avLst>
              <a:gd name="adj" fmla="val 4269"/>
            </a:avLst>
          </a:prstGeom>
          <a:solidFill>
            <a:srgbClr val="FFFFFF"/>
          </a:solidFill>
          <a:ln/>
        </p:spPr>
      </p:sp>
      <p:sp>
        <p:nvSpPr>
          <p:cNvPr id="18" name="Shape 13"/>
          <p:cNvSpPr/>
          <p:nvPr/>
        </p:nvSpPr>
        <p:spPr>
          <a:xfrm>
            <a:off x="9648230" y="5054441"/>
            <a:ext cx="4245173" cy="91440"/>
          </a:xfrm>
          <a:prstGeom prst="roundRect">
            <a:avLst>
              <a:gd name="adj" fmla="val 96724"/>
            </a:avLst>
          </a:prstGeom>
          <a:solidFill>
            <a:srgbClr val="4950BC"/>
          </a:solidFill>
          <a:ln/>
        </p:spPr>
      </p:sp>
      <p:sp>
        <p:nvSpPr>
          <p:cNvPr id="19" name="Shape 14"/>
          <p:cNvSpPr/>
          <p:nvPr/>
        </p:nvSpPr>
        <p:spPr>
          <a:xfrm>
            <a:off x="11454944" y="4761548"/>
            <a:ext cx="631627" cy="631627"/>
          </a:xfrm>
          <a:prstGeom prst="roundRect">
            <a:avLst>
              <a:gd name="adj" fmla="val 144769"/>
            </a:avLst>
          </a:prstGeom>
          <a:solidFill>
            <a:srgbClr val="4950BC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4372" y="4919424"/>
            <a:ext cx="252651" cy="31575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881592" y="5603677"/>
            <a:ext cx="263223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Parallel Jobs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9881592" y="6058972"/>
            <a:ext cx="3778448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Jobs within the same stage run concurrently, significantly speeding up pipeline execution and maximizing resource utilization.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578" y="493038"/>
            <a:ext cx="5778341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Job Configuration Options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7578" y="1411962"/>
            <a:ext cx="1337524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Beyond the basic stages and scripts, GitLab CI/CD jobs offer powerful configuration options to control their behavior: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" y="1900476"/>
            <a:ext cx="448270" cy="448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99924" y="2006917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Script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299924" y="2394585"/>
            <a:ext cx="5903238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Defines the exact commands executed by the job. This is the operational core of your job.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238" y="1900476"/>
            <a:ext cx="448270" cy="4482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099584" y="2006917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Only / Except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099584" y="2394585"/>
            <a:ext cx="5903238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Controls when a job runs based on conditions like branches, tags, or specific file changes.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78" y="3416498"/>
            <a:ext cx="448270" cy="44827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99924" y="3522940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Tags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299924" y="3910608"/>
            <a:ext cx="5903238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Assigns jobs to specific GitLab Runners with matching tags, ensuring they run in appropriate environments.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238" y="3416498"/>
            <a:ext cx="448270" cy="44827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099584" y="3522940"/>
            <a:ext cx="2241471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Artifacts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099584" y="3910608"/>
            <a:ext cx="5903238" cy="57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Specifies files or directories produced by a job that should be saved, shared, or downloaded for later use.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627578" y="4685943"/>
            <a:ext cx="13375243" cy="286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Here’s an example showing these options in action:</a:t>
            </a:r>
            <a:endParaRPr lang="en-US" sz="1400" dirty="0"/>
          </a:p>
        </p:txBody>
      </p:sp>
      <p:sp>
        <p:nvSpPr>
          <p:cNvPr id="17" name="Shape 11"/>
          <p:cNvSpPr/>
          <p:nvPr/>
        </p:nvSpPr>
        <p:spPr>
          <a:xfrm>
            <a:off x="627578" y="5174456"/>
            <a:ext cx="13375243" cy="2563416"/>
          </a:xfrm>
          <a:prstGeom prst="roundRect">
            <a:avLst>
              <a:gd name="adj" fmla="val 2938"/>
            </a:avLst>
          </a:prstGeom>
          <a:solidFill>
            <a:srgbClr val="F2F2F2"/>
          </a:solidFill>
          <a:ln/>
        </p:spPr>
      </p:sp>
      <p:sp>
        <p:nvSpPr>
          <p:cNvPr id="18" name="Shape 12"/>
          <p:cNvSpPr/>
          <p:nvPr/>
        </p:nvSpPr>
        <p:spPr>
          <a:xfrm>
            <a:off x="618649" y="5174456"/>
            <a:ext cx="13393103" cy="2563416"/>
          </a:xfrm>
          <a:prstGeom prst="roundRect">
            <a:avLst>
              <a:gd name="adj" fmla="val 1049"/>
            </a:avLst>
          </a:prstGeom>
          <a:solidFill>
            <a:srgbClr val="F2F2F2"/>
          </a:solidFill>
          <a:ln/>
        </p:spPr>
      </p:sp>
      <p:sp>
        <p:nvSpPr>
          <p:cNvPr id="19" name="Text 13"/>
          <p:cNvSpPr/>
          <p:nvPr/>
        </p:nvSpPr>
        <p:spPr>
          <a:xfrm>
            <a:off x="797957" y="5308878"/>
            <a:ext cx="13034486" cy="2294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test-job:</a:t>
            </a: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stage: test</a:t>
            </a: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tags: </a:t>
            </a: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- python</a:t>
            </a:r>
            <a:endParaRPr lang="en-US" sz="1400" dirty="0">
              <a:solidFill>
                <a:srgbClr val="272525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script:</a:t>
            </a: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- </a:t>
            </a:r>
            <a:r>
              <a:rPr lang="en-US" sz="1400" dirty="0" err="1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npm</a:t>
            </a: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install</a:t>
            </a: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- </a:t>
            </a:r>
            <a:r>
              <a:rPr lang="en-US" sz="1400" dirty="0" err="1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npm</a:t>
            </a: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test</a:t>
            </a: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artifacts:</a:t>
            </a: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paths:</a:t>
            </a:r>
          </a:p>
          <a:p>
            <a:pPr>
              <a:lnSpc>
                <a:spcPts val="2250"/>
              </a:lnSpc>
            </a:pPr>
            <a:r>
              <a:rPr lang="en-US" sz="140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- coverage/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2780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Hands-On: Building Your First Pipeline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Let's put theory into practice by creating a minimal CI/CD pipeline. Our goal is to set up a basic workflow that: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201936"/>
            <a:ext cx="4536638" cy="683776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25423" y="1330523"/>
            <a:ext cx="151304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Builds the Application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25423" y="1575673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your code compiles successfully.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5046821" y="1201936"/>
            <a:ext cx="4536638" cy="683776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175409" y="1330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Runs Tests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175409" y="1575673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Verifying the application's functionality.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9696807" y="1201936"/>
            <a:ext cx="4536638" cy="683776"/>
          </a:xfrm>
          <a:prstGeom prst="roundRect">
            <a:avLst>
              <a:gd name="adj" fmla="val 6966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25395" y="1330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Reports Status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9825395" y="1575673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immediate feedback on pipeline execution.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2013228"/>
            <a:ext cx="138367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Begin by creating a new file named </a:t>
            </a:r>
            <a:r>
              <a:rPr lang="en-US" sz="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.gitlab-ci.yml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 the root of your project repository and add the following content: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396835" y="2329815"/>
            <a:ext cx="13836729" cy="2528888"/>
          </a:xfrm>
          <a:prstGeom prst="roundRect">
            <a:avLst>
              <a:gd name="adj" fmla="val 1884"/>
            </a:avLst>
          </a:prstGeom>
          <a:solidFill>
            <a:srgbClr val="F2F2F2"/>
          </a:solidFill>
          <a:ln/>
        </p:spPr>
      </p:sp>
      <p:sp>
        <p:nvSpPr>
          <p:cNvPr id="15" name="Shape 13"/>
          <p:cNvSpPr/>
          <p:nvPr/>
        </p:nvSpPr>
        <p:spPr>
          <a:xfrm>
            <a:off x="391239" y="2329815"/>
            <a:ext cx="13847921" cy="2528888"/>
          </a:xfrm>
          <a:prstGeom prst="roundRect">
            <a:avLst>
              <a:gd name="adj" fmla="val 673"/>
            </a:avLst>
          </a:prstGeom>
          <a:solidFill>
            <a:srgbClr val="F2F2F2"/>
          </a:solidFill>
          <a:ln/>
        </p:spPr>
      </p:sp>
      <p:sp>
        <p:nvSpPr>
          <p:cNvPr id="16" name="Text 14"/>
          <p:cNvSpPr/>
          <p:nvPr/>
        </p:nvSpPr>
        <p:spPr>
          <a:xfrm>
            <a:off x="504587" y="2414826"/>
            <a:ext cx="13621226" cy="2358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stages:</a:t>
            </a:r>
          </a:p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- build</a:t>
            </a:r>
          </a:p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- test</a:t>
            </a:r>
          </a:p>
          <a:p>
            <a:pPr>
              <a:lnSpc>
                <a:spcPts val="1400"/>
              </a:lnSpc>
            </a:pPr>
            <a:endParaRPr lang="en-US" sz="850" dirty="0">
              <a:solidFill>
                <a:srgbClr val="272525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build-job:</a:t>
            </a:r>
          </a:p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stage: build</a:t>
            </a:r>
          </a:p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script:</a:t>
            </a:r>
          </a:p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- echo "Compiling code..."</a:t>
            </a:r>
          </a:p>
          <a:p>
            <a:pPr>
              <a:lnSpc>
                <a:spcPts val="1400"/>
              </a:lnSpc>
            </a:pPr>
            <a:endParaRPr lang="en-US" sz="850" dirty="0">
              <a:solidFill>
                <a:srgbClr val="272525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test-job:</a:t>
            </a:r>
          </a:p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stage: test</a:t>
            </a:r>
          </a:p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script:</a:t>
            </a:r>
          </a:p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272525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- echo "Running unit tests..."</a:t>
            </a:r>
          </a:p>
        </p:txBody>
      </p:sp>
      <p:sp>
        <p:nvSpPr>
          <p:cNvPr id="17" name="Text 15"/>
          <p:cNvSpPr/>
          <p:nvPr/>
        </p:nvSpPr>
        <p:spPr>
          <a:xfrm>
            <a:off x="396835" y="498621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the file is created, </a:t>
            </a:r>
            <a:r>
              <a:rPr lang="en-US" sz="8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add, commit, and push</a:t>
            </a: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it to your repository. GitLab CI will automatically detect this file and initiate your first pipeline!</a:t>
            </a:r>
            <a:endParaRPr lang="en-US" sz="8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5295186"/>
            <a:ext cx="9073039" cy="54437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732</Words>
  <Application>Microsoft Office PowerPoint</Application>
  <PresentationFormat>Custom</PresentationFormat>
  <Paragraphs>107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Consolas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Vishwa M S</cp:lastModifiedBy>
  <cp:revision>6</cp:revision>
  <dcterms:created xsi:type="dcterms:W3CDTF">2025-07-24T12:22:01Z</dcterms:created>
  <dcterms:modified xsi:type="dcterms:W3CDTF">2025-07-30T06:57:16Z</dcterms:modified>
</cp:coreProperties>
</file>